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89" r:id="rId4"/>
    <p:sldId id="267" r:id="rId5"/>
    <p:sldId id="268" r:id="rId6"/>
    <p:sldId id="288" r:id="rId7"/>
    <p:sldId id="285" r:id="rId8"/>
    <p:sldId id="287" r:id="rId9"/>
    <p:sldId id="290" r:id="rId10"/>
    <p:sldId id="291" r:id="rId11"/>
    <p:sldId id="278" r:id="rId12"/>
    <p:sldId id="281" r:id="rId13"/>
    <p:sldId id="292" r:id="rId14"/>
    <p:sldId id="293" r:id="rId15"/>
    <p:sldId id="294" r:id="rId16"/>
    <p:sldId id="286" r:id="rId17"/>
    <p:sldId id="295" r:id="rId18"/>
    <p:sldId id="298" r:id="rId19"/>
    <p:sldId id="29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20" autoAdjust="0"/>
    <p:restoredTop sz="94706" autoAdjust="0"/>
  </p:normalViewPr>
  <p:slideViewPr>
    <p:cSldViewPr>
      <p:cViewPr>
        <p:scale>
          <a:sx n="60" d="100"/>
          <a:sy n="60" d="100"/>
        </p:scale>
        <p:origin x="60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[Book1]Sheet3!PivotTable2</c:name>
    <c:fmtId val="5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Sheet3!$A$4:$A$13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</c:strCache>
            </c:strRef>
          </c:cat>
          <c:val>
            <c:numRef>
              <c:f>Sheet3!$B$4:$B$13</c:f>
              <c:numCache>
                <c:formatCode>General</c:formatCode>
                <c:ptCount val="9"/>
                <c:pt idx="0">
                  <c:v>103</c:v>
                </c:pt>
                <c:pt idx="1">
                  <c:v>141</c:v>
                </c:pt>
                <c:pt idx="2">
                  <c:v>192</c:v>
                </c:pt>
                <c:pt idx="3">
                  <c:v>266</c:v>
                </c:pt>
                <c:pt idx="4">
                  <c:v>342</c:v>
                </c:pt>
                <c:pt idx="5">
                  <c:v>351</c:v>
                </c:pt>
                <c:pt idx="6">
                  <c:v>427</c:v>
                </c:pt>
                <c:pt idx="7">
                  <c:v>476</c:v>
                </c:pt>
                <c:pt idx="8">
                  <c:v>517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DA-4D43-B116-70FF3DD011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8724144"/>
        <c:axId val="468724472"/>
      </c:lineChart>
      <c:catAx>
        <c:axId val="468724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724472"/>
        <c:crosses val="autoZero"/>
        <c:auto val="1"/>
        <c:lblAlgn val="ctr"/>
        <c:lblOffset val="100"/>
        <c:noMultiLvlLbl val="0"/>
      </c:catAx>
      <c:valAx>
        <c:axId val="468724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724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* Describe the exploration and cleanup process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* Discuss insights you had while exploring the data that you didn't anticipate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* Discuss any problems that arose after exploring the data, and how you resolved them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* Present and discuss interesting figures developed during exploration,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* Data Analysis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* Discuss the steps you took to analyze the data and answer each question you asked in your proposal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* Present and discuss interesting figures developed during analysis,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* Discussion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* Discuss your findings. Did you find what you expected to find? If not, why not? </a:t>
            </a:r>
            <a:r>
              <a:rPr lang="en-US"/>
              <a:t>What inferences or general conclusions can you draw from your analysis?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2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93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5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3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9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334D819-9F07-4261-B09B-9E467E5D9002}" type="datetimeFigureOut">
              <a:rPr lang="en-US" smtClean="0"/>
              <a:pPr/>
              <a:t>10/13/2018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19456"/>
            <a:ext cx="10058400" cy="16093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5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1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4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10/13/2018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9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8D17BC-4FC7-43EA-9233-057BA126D1F7}"/>
              </a:ext>
            </a:extLst>
          </p:cNvPr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flickr.com/photos/mr_t_in_dc/7343694426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giphy.com/media/uWBguYFZAtD6ZkNqrr/giphy.gi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giphy.com/media/uWBguYFZAtD6ZkNqrr/giphy.gi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st_mile_(transportation)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11350752" cy="1838519"/>
          </a:xfrm>
        </p:spPr>
        <p:txBody>
          <a:bodyPr>
            <a:noAutofit/>
          </a:bodyPr>
          <a:lstStyle/>
          <a:p>
            <a:r>
              <a:rPr lang="en-US" sz="6000" dirty="0"/>
              <a:t>Capital Bikeshare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165774" y="5410200"/>
            <a:ext cx="9721426" cy="1066800"/>
          </a:xfrm>
        </p:spPr>
        <p:txBody>
          <a:bodyPr>
            <a:normAutofit/>
          </a:bodyPr>
          <a:lstStyle/>
          <a:p>
            <a:r>
              <a:rPr lang="en-US" dirty="0"/>
              <a:t>Melinda Wiley, </a:t>
            </a:r>
            <a:r>
              <a:rPr lang="en-US" dirty="0" err="1"/>
              <a:t>Caylon</a:t>
            </a:r>
            <a:r>
              <a:rPr lang="en-US" dirty="0"/>
              <a:t> Thomas, Kwasi Yeboah-</a:t>
            </a:r>
            <a:r>
              <a:rPr lang="en-US" dirty="0" err="1"/>
              <a:t>afihene</a:t>
            </a:r>
            <a:r>
              <a:rPr lang="en-US" dirty="0"/>
              <a:t>, and Sarah Christensen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12F5CD-408C-42B8-8859-13953071DF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91600" y="152400"/>
            <a:ext cx="3048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D157-A8BE-48B2-93EA-6B5B40AB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Member Type</a:t>
            </a:r>
            <a:br>
              <a:rPr lang="en-US" dirty="0"/>
            </a:br>
            <a:r>
              <a:rPr lang="en-US" dirty="0"/>
              <a:t>- Kwasi ‘Findings and Conclusion’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258A1-C53A-44FE-925D-0CD3841B2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405384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Casual users on the average use the bikes for a longer period of time than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usage level of casual users is trending down from 2010 to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members are about 3/4 of the biker population of Capital Bike 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casual users are about 1/3 of the biker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Note: Only 3 quarters of data was reported in 2018, Hence 3000 records were randomly selected. [10000 samples were randomly selected per quarter]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CB09BD-DB94-47A3-BA92-B6E2442DE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1123"/>
            <a:ext cx="6559296" cy="3245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6E1315-3A36-4371-88E0-27668140A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365507"/>
            <a:ext cx="6559296" cy="341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4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BCFD-AE37-4C41-AA5D-719439AC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Sarah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E0E14-21BB-44A5-AEFA-CEA348C60A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EF702A-62CE-4A09-9471-9C9B16BA83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12D7-95FC-4CE6-8470-22A278D7B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B355C-D693-4DD2-B1AE-5876E3DAC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Sarah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DF4ED-80A0-414F-B058-3F62CE3E8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3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827B8-B0F5-43C6-9ABC-DE1B544A2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 stations - </a:t>
            </a:r>
            <a:r>
              <a:rPr lang="en-US" dirty="0" err="1"/>
              <a:t>Caylon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041C7-7627-4AA8-8DB4-D648C59E0D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600200"/>
            <a:ext cx="4754880" cy="473964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Question: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What is the progression of Capital Bikeshare docks over an eight year period in the DC and Virginia metro area?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Data Sources: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Capital Bikeshare data sources </a:t>
            </a:r>
            <a:r>
              <a:rPr lang="en-US" sz="1600" i="1" dirty="0"/>
              <a:t>(website) 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DC government public data sources </a:t>
            </a:r>
            <a:r>
              <a:rPr lang="en-US" sz="1600" i="1" dirty="0"/>
              <a:t>(website) 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Data Cleanup &amp; Exploration: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Large dataset merges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Large dataset appends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Duplicates removal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Geocoding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FCBBD0CE-3B70-0A41-B58E-C03D17F515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348380"/>
            <a:ext cx="5221140" cy="324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5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12EF-9355-4AA6-B4A1-1A1D60DE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540" y="-594360"/>
            <a:ext cx="3200400" cy="1737360"/>
          </a:xfrm>
        </p:spPr>
        <p:txBody>
          <a:bodyPr/>
          <a:lstStyle/>
          <a:p>
            <a:r>
              <a:rPr lang="en-US" dirty="0"/>
              <a:t>Example Code pt.1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CF565-06F9-40BE-8890-238A8C7D1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11540" y="1219200"/>
            <a:ext cx="3200400" cy="39624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Merging multi-year datasets, organizing date columns, and adding a year column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D1DF8-7C22-DF48-A8E3-9E3D06811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267200"/>
            <a:ext cx="6248400" cy="2130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A3F4C1-8E7F-9441-8BA3-6E9E0BCB47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52400"/>
            <a:ext cx="2819400" cy="18776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A7EE7B-060A-BC4C-9FC2-B8198D71E2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2"/>
          <a:stretch/>
        </p:blipFill>
        <p:spPr>
          <a:xfrm>
            <a:off x="381000" y="2116797"/>
            <a:ext cx="2819400" cy="3395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057583-2840-E443-939E-C47871AAE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86" y="2543109"/>
            <a:ext cx="6285614" cy="164488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ECDDF8-F6B7-4093-BFA4-F5A67A6835C0}"/>
              </a:ext>
            </a:extLst>
          </p:cNvPr>
          <p:cNvGrpSpPr/>
          <p:nvPr/>
        </p:nvGrpSpPr>
        <p:grpSpPr>
          <a:xfrm>
            <a:off x="7467600" y="1649730"/>
            <a:ext cx="4495800" cy="4916104"/>
            <a:chOff x="8741734" y="3048000"/>
            <a:chExt cx="2450806" cy="37338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A90138F-C3AF-E24F-A349-A1ECB4657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048000"/>
              <a:ext cx="2429540" cy="370949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BB28CF-A4DA-044C-9A04-344EB599DE37}"/>
                </a:ext>
              </a:extLst>
            </p:cNvPr>
            <p:cNvSpPr/>
            <p:nvPr/>
          </p:nvSpPr>
          <p:spPr>
            <a:xfrm>
              <a:off x="8741734" y="6573982"/>
              <a:ext cx="1697665" cy="2078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97744FC-A8E8-4682-BC5C-86D56962A8C6}"/>
              </a:ext>
            </a:extLst>
          </p:cNvPr>
          <p:cNvSpPr txBox="1"/>
          <p:nvPr/>
        </p:nvSpPr>
        <p:spPr>
          <a:xfrm>
            <a:off x="1371600" y="996077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3BE231-6452-48E3-8815-E9796459594A}"/>
              </a:ext>
            </a:extLst>
          </p:cNvPr>
          <p:cNvSpPr txBox="1"/>
          <p:nvPr/>
        </p:nvSpPr>
        <p:spPr>
          <a:xfrm>
            <a:off x="2819400" y="3121223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BEAAF4-B34E-42EE-AB28-9C1998052AB4}"/>
              </a:ext>
            </a:extLst>
          </p:cNvPr>
          <p:cNvSpPr txBox="1"/>
          <p:nvPr/>
        </p:nvSpPr>
        <p:spPr>
          <a:xfrm>
            <a:off x="2895600" y="5181600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23E833-5278-494F-8B92-2CB738CE1DA8}"/>
              </a:ext>
            </a:extLst>
          </p:cNvPr>
          <p:cNvSpPr txBox="1"/>
          <p:nvPr/>
        </p:nvSpPr>
        <p:spPr>
          <a:xfrm>
            <a:off x="9582605" y="3663194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5999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12EF-9355-4AA6-B4A1-1A1D60DE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0" y="-76200"/>
            <a:ext cx="289479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200" dirty="0">
                <a:blipFill dpi="0" rotWithShape="1">
                  <a:blip r:embed="rId2">
                    <a:extLst/>
                  </a:blip>
                  <a:srcRect/>
                  <a:tile tx="6350" ty="-127000" sx="65000" sy="64000" flip="none" algn="tl"/>
                </a:blipFill>
              </a:rPr>
              <a:t>Example Code pt.2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CF565-06F9-40BE-8890-238A8C7D1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9601" y="2438400"/>
            <a:ext cx="2894798" cy="304800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</a:rPr>
              <a:t>CSV Data Cleanup sorted by year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07599-0222-DF4E-8B60-1E67BF37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8878" b="-61"/>
          <a:stretch/>
        </p:blipFill>
        <p:spPr>
          <a:xfrm>
            <a:off x="4551380" y="3939451"/>
            <a:ext cx="5791200" cy="29288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144874-3C15-465A-9EE1-7859CCB7170C}"/>
              </a:ext>
            </a:extLst>
          </p:cNvPr>
          <p:cNvSpPr txBox="1"/>
          <p:nvPr/>
        </p:nvSpPr>
        <p:spPr>
          <a:xfrm>
            <a:off x="7294580" y="5096085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FFCE1B-71E7-4E51-A972-890232B972BF}"/>
              </a:ext>
            </a:extLst>
          </p:cNvPr>
          <p:cNvGrpSpPr/>
          <p:nvPr/>
        </p:nvGrpSpPr>
        <p:grpSpPr>
          <a:xfrm>
            <a:off x="75565" y="166434"/>
            <a:ext cx="4495800" cy="4916104"/>
            <a:chOff x="8741734" y="3048000"/>
            <a:chExt cx="2450806" cy="37338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E269E4A-45CA-4C6B-9506-0EB43B75E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048000"/>
              <a:ext cx="2429540" cy="370949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A3B562-7F5D-4077-9D5A-B81DD7C4F811}"/>
                </a:ext>
              </a:extLst>
            </p:cNvPr>
            <p:cNvSpPr/>
            <p:nvPr/>
          </p:nvSpPr>
          <p:spPr>
            <a:xfrm>
              <a:off x="8741734" y="6573982"/>
              <a:ext cx="1697665" cy="2078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D2BB2A9-1175-4602-AEBE-3EF69D22F0ED}"/>
              </a:ext>
            </a:extLst>
          </p:cNvPr>
          <p:cNvSpPr txBox="1"/>
          <p:nvPr/>
        </p:nvSpPr>
        <p:spPr>
          <a:xfrm>
            <a:off x="1905000" y="1992932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>
                <a:solidFill>
                  <a:srgbClr val="FF0000"/>
                </a:solidFill>
              </a:rPr>
              <a:t>1</a:t>
            </a:r>
            <a:endParaRPr lang="en-US" sz="3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52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12EF-9355-4AA6-B4A1-1A1D60DE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0388" y="3587614"/>
            <a:ext cx="9085940" cy="654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blipFill dpi="0" rotWithShape="1">
                  <a:blip r:embed="rId2">
                    <a:extLst/>
                  </a:blip>
                  <a:srcRect/>
                  <a:tile tx="6350" ty="-127000" sx="65000" sy="64000" flip="none" algn="tl"/>
                </a:blipFill>
              </a:rPr>
              <a:t>Example Code pt.3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CF565-06F9-40BE-8890-238A8C7D1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05800" y="4247629"/>
            <a:ext cx="3352800" cy="1010171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800" dirty="0">
                <a:solidFill>
                  <a:schemeClr val="tx1"/>
                </a:solidFill>
              </a:rPr>
              <a:t>Merging CSV’s to find the Long/Lat of a docking station by year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7DB72B-100C-8447-B70C-8CA35583E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34524"/>
            <a:ext cx="4963788" cy="2903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1492BB-3090-0F49-9C04-5043C4AC42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3"/>
          <a:stretch/>
        </p:blipFill>
        <p:spPr>
          <a:xfrm>
            <a:off x="304800" y="425331"/>
            <a:ext cx="5638800" cy="2346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97DC1-B903-A349-B927-B25E02F33F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5331"/>
            <a:ext cx="6096000" cy="2346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1ADEC1-CFE8-2840-8FD3-61FC0204CA9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13"/>
          <a:stretch/>
        </p:blipFill>
        <p:spPr>
          <a:xfrm>
            <a:off x="381000" y="6138339"/>
            <a:ext cx="4887588" cy="259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A6D9C-2988-48FF-8B8E-F3C723A00870}"/>
              </a:ext>
            </a:extLst>
          </p:cNvPr>
          <p:cNvSpPr txBox="1"/>
          <p:nvPr/>
        </p:nvSpPr>
        <p:spPr>
          <a:xfrm>
            <a:off x="3733800" y="1040387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59A2D5-36CA-45E2-B711-D4DEFADE69E9}"/>
              </a:ext>
            </a:extLst>
          </p:cNvPr>
          <p:cNvSpPr txBox="1"/>
          <p:nvPr/>
        </p:nvSpPr>
        <p:spPr>
          <a:xfrm>
            <a:off x="9067800" y="1040387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1B4916-639F-4EB9-8055-739D20A0F578}"/>
              </a:ext>
            </a:extLst>
          </p:cNvPr>
          <p:cNvSpPr txBox="1"/>
          <p:nvPr/>
        </p:nvSpPr>
        <p:spPr>
          <a:xfrm>
            <a:off x="2371281" y="4398208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3056BD-1E2C-4B23-A15F-982B6484C5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b="14612"/>
          <a:stretch/>
        </p:blipFill>
        <p:spPr>
          <a:xfrm>
            <a:off x="6248400" y="3048000"/>
            <a:ext cx="1750760" cy="36986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612FB9-EDA9-4CF3-B59A-EEBB4C23D2A7}"/>
              </a:ext>
            </a:extLst>
          </p:cNvPr>
          <p:cNvSpPr txBox="1"/>
          <p:nvPr/>
        </p:nvSpPr>
        <p:spPr>
          <a:xfrm>
            <a:off x="6975573" y="4311129"/>
            <a:ext cx="4762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6935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12EF-9355-4AA6-B4A1-1A1D60DE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31" y="4355692"/>
            <a:ext cx="9372569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800">
                <a:blipFill dpi="0" rotWithShape="1">
                  <a:blip r:embed="rId2">
                    <a:extLst/>
                  </a:blip>
                  <a:srcRect/>
                  <a:tile tx="6350" ty="-127000" sx="65000" sy="64000" flip="none" algn="tl"/>
                </a:blipFill>
              </a:rPr>
              <a:t>Example Code pt.4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CF565-06F9-40BE-8890-238A8C7D1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883" y="5827916"/>
            <a:ext cx="9360525" cy="4448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Geocoding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43D28-9F71-AD42-B990-9BB3226F4D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42784" y="167380"/>
            <a:ext cx="3779042" cy="37120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C132C5-D251-B446-BF51-783E6FB49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81" y="167380"/>
            <a:ext cx="3107198" cy="37120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2322D2-07CF-194E-924D-3F37816D6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33" y="167380"/>
            <a:ext cx="5255526" cy="3712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E92B6F-5807-4691-BD19-7102FF3B9E45}"/>
              </a:ext>
            </a:extLst>
          </p:cNvPr>
          <p:cNvSpPr txBox="1"/>
          <p:nvPr/>
        </p:nvSpPr>
        <p:spPr>
          <a:xfrm>
            <a:off x="1637030" y="1619810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1EF90-945B-4447-AE48-98597844992D}"/>
              </a:ext>
            </a:extLst>
          </p:cNvPr>
          <p:cNvSpPr txBox="1"/>
          <p:nvPr/>
        </p:nvSpPr>
        <p:spPr>
          <a:xfrm>
            <a:off x="5184515" y="1619810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193774-6B2C-4446-8D47-640F9BE80150}"/>
              </a:ext>
            </a:extLst>
          </p:cNvPr>
          <p:cNvSpPr txBox="1"/>
          <p:nvPr/>
        </p:nvSpPr>
        <p:spPr>
          <a:xfrm>
            <a:off x="9683896" y="1619810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7840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88716-0983-4A89-AFA3-32720DEA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 Progression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4C4D-E21C-4552-B2DE-A74D9B5BB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Addition of Docks over an 8 year period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724A625-955C-4614-A043-F7B48DB609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5601945"/>
              </p:ext>
            </p:extLst>
          </p:nvPr>
        </p:nvGraphicFramePr>
        <p:xfrm>
          <a:off x="685800" y="685800"/>
          <a:ext cx="68580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CEB813D-01EA-4FC6-84A1-D977DAB8B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519957"/>
              </p:ext>
            </p:extLst>
          </p:nvPr>
        </p:nvGraphicFramePr>
        <p:xfrm>
          <a:off x="152400" y="5429082"/>
          <a:ext cx="8127999" cy="741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6939238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5340493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5674159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818491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5827202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5342573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4856708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6025499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976563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088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998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86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12EF-9355-4AA6-B4A1-1A1D60DE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800" dirty="0">
                <a:blipFill dpi="0" rotWithShape="1">
                  <a:blip r:embed="rId2">
                    <a:extLst/>
                  </a:blip>
                  <a:srcRect/>
                  <a:tile tx="6350" ty="-127000" sx="65000" sy="64000" flip="none" algn="tl"/>
                </a:blipFill>
              </a:rPr>
              <a:t>Finished Product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CF565-06F9-40BE-8890-238A8C7D1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9848" y="5908302"/>
            <a:ext cx="9052560" cy="36448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900" dirty="0">
                <a:solidFill>
                  <a:schemeClr val="tx1"/>
                </a:solidFill>
                <a:hlinkClick r:id="rId3"/>
              </a:rPr>
              <a:t>Docking stations</a:t>
            </a:r>
            <a:endParaRPr lang="en-US" sz="19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0F7410-F84E-624D-AF63-7077D8C327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636" y="567437"/>
            <a:ext cx="5210087" cy="3243279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C96453C9-5318-0A4B-8D22-7DA17C53C0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67437"/>
            <a:ext cx="5221140" cy="3243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6FBB9E-0945-244F-BDA8-BC5B7BEA81F0}"/>
              </a:ext>
            </a:extLst>
          </p:cNvPr>
          <p:cNvSpPr txBox="1"/>
          <p:nvPr/>
        </p:nvSpPr>
        <p:spPr>
          <a:xfrm>
            <a:off x="2622730" y="160985"/>
            <a:ext cx="1111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01C94-9493-8844-BA47-BF0C440BD986}"/>
              </a:ext>
            </a:extLst>
          </p:cNvPr>
          <p:cNvSpPr txBox="1"/>
          <p:nvPr/>
        </p:nvSpPr>
        <p:spPr>
          <a:xfrm>
            <a:off x="8701644" y="156624"/>
            <a:ext cx="105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97156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49002" cy="1609344"/>
          </a:xfrm>
        </p:spPr>
        <p:txBody>
          <a:bodyPr>
            <a:normAutofit/>
          </a:bodyPr>
          <a:lstStyle/>
          <a:p>
            <a:r>
              <a:rPr lang="en-US" sz="4000" dirty="0"/>
              <a:t>Capital Bikeshare over the Years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Analysis of Capital Bikeshare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Our core message: to see how Capital Bikeshare has grown over years – from 2010 to 2018-current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Questions: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/>
              <a:t>Member type – Casual &amp; Member; usage over time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300" dirty="0"/>
              <a:t>Bike dock stations/ terminal build out - Addition and removal of docks between 2010-2018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300" dirty="0"/>
              <a:t>Are there peaks times (Years, Months, Times during the day)?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300" dirty="0"/>
              <a:t>Which terminals are used the most vs not used very often?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9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Utilized datasets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300" dirty="0" err="1"/>
              <a:t>OpenData</a:t>
            </a:r>
            <a:r>
              <a:rPr lang="en-US" sz="1300" dirty="0"/>
              <a:t> DC Gov – Capital Bike Share Locations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300" dirty="0"/>
              <a:t>Capital Bikeshare System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0F8CA5-4626-403B-A0BD-670FF77098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64288" y="2598208"/>
            <a:ext cx="4754562" cy="316970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EC8573-AB07-4F0E-8E76-53E62D1AC835}"/>
              </a:ext>
            </a:extLst>
          </p:cNvPr>
          <p:cNvSpPr txBox="1"/>
          <p:nvPr/>
        </p:nvSpPr>
        <p:spPr>
          <a:xfrm>
            <a:off x="6324600" y="5677694"/>
            <a:ext cx="502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Last_mile_(transportation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4A01-1D75-4C48-8492-10AEF3F6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DF575-FC03-4269-9C30-794E454ED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 any difficulties that arose, and how you dealt with them</a:t>
            </a:r>
          </a:p>
          <a:p>
            <a:r>
              <a:rPr lang="en-US" dirty="0"/>
              <a:t>Discuss any additional questions that came up, but which you didn't have time to answer: What would you research next, if you had two more weeks?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FC364B-B3BC-4DC7-AB93-0E8EF80ACA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1581"/>
            <a:ext cx="4343400" cy="3393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7BF91-87FF-44EC-9D2B-034B48BFB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941575"/>
            <a:ext cx="3988464" cy="4764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6E0BC4-CC2C-4A96-992E-5EC62656D8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6691" y="2057400"/>
            <a:ext cx="4585309" cy="4876800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79D7FB69-73AA-4ECE-8B0D-FD0DD5D53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893552" cy="1609344"/>
          </a:xfrm>
        </p:spPr>
        <p:txBody>
          <a:bodyPr/>
          <a:lstStyle/>
          <a:p>
            <a:r>
              <a:rPr lang="en-US" dirty="0"/>
              <a:t>Datasets – merging/joins/</a:t>
            </a:r>
            <a:r>
              <a:rPr lang="en-US" dirty="0" err="1"/>
              <a:t>concat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5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2B8965-887E-433E-8B04-67D49917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Peaks and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0B065D-3B6C-4387-A0CD-9C525467D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9372600" cy="640080"/>
          </a:xfrm>
        </p:spPr>
        <p:txBody>
          <a:bodyPr/>
          <a:lstStyle/>
          <a:p>
            <a:r>
              <a:rPr lang="en-US" dirty="0"/>
              <a:t>Peak Times (Month, Time, Year) And Terminal Visits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C94170-747A-48FC-9456-5401818D8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10058400" cy="3291840"/>
          </a:xfrm>
        </p:spPr>
        <p:txBody>
          <a:bodyPr numCol="2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Questions &amp; Data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Are there noticeable peaks?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One goal was to see if we could tell if there has been an impact with the introduction of scooters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Data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Capital Bikeshare System Data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OpenData</a:t>
            </a:r>
            <a:r>
              <a:rPr lang="en-US" sz="1200" dirty="0"/>
              <a:t> DC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Data Cleanup &amp; Exploration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Studying the </a:t>
            </a:r>
            <a:r>
              <a:rPr lang="en-US" sz="1200" dirty="0" err="1"/>
              <a:t>cvs</a:t>
            </a:r>
            <a:endParaRPr lang="en-US" sz="1200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Outlines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Small bits at a time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Didn’t anticipate – such large datasets vs smaller workable samples 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00" dirty="0"/>
              <a:t>Sample sets vs full dataset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Problem – date data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Data Analysis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Trial and error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Small bits at a time to get the code correct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Any impact with the introduction of scooters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Findings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That Capital Bikeshare has been successful since its start in DC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Peak times during the day – start of work day and end of work day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Most popular stations – guess it would be tourist locations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1524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C73D1DA-85F0-4D49-A1F2-25430039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00" y="-6349"/>
            <a:ext cx="5480050" cy="13174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Terminals Visited</a:t>
            </a:r>
            <a:br>
              <a:rPr lang="en-US" sz="3200" dirty="0"/>
            </a:br>
            <a:r>
              <a:rPr lang="en-US" sz="3200" dirty="0"/>
              <a:t>Heatmap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7219B-2FD1-470C-8030-A049FC1024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7350" y="0"/>
            <a:ext cx="67056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D0A508-C23C-4440-8823-D377DE5532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796" y="1371600"/>
            <a:ext cx="4841059" cy="50897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996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02903E-80C2-47CA-A4E3-301D225A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D8908C3-1C63-4DD0-AE8E-D67E7987CC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42712" cy="5771354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756F40B-BE7B-4BE5-9EE3-B81157701C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600" y="5216142"/>
            <a:ext cx="5486400" cy="207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B6F705-7240-432D-B60D-7F868F19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181599" cy="1371600"/>
          </a:xfrm>
        </p:spPr>
        <p:txBody>
          <a:bodyPr/>
          <a:lstStyle/>
          <a:p>
            <a:r>
              <a:rPr lang="en-US" dirty="0"/>
              <a:t>Over the Years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00B3887-B415-4FB9-B7BE-0A59666E3B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927907"/>
            <a:ext cx="5240126" cy="393009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162F7-8419-4E04-818B-E759AFAA04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015" y="1073"/>
            <a:ext cx="4651336" cy="31231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102D51-2C5B-4253-924A-53756ED07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67627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3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12A248C-5FD6-45B0-8AB5-1DDCC6F8B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74204"/>
            <a:ext cx="4724400" cy="3264131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170A2CDC-9D76-40CD-B53B-6F6DC40C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0" y="484632"/>
            <a:ext cx="3810000" cy="1609344"/>
          </a:xfrm>
        </p:spPr>
        <p:txBody>
          <a:bodyPr/>
          <a:lstStyle/>
          <a:p>
            <a:r>
              <a:rPr lang="en-US" dirty="0"/>
              <a:t>Time and </a:t>
            </a:r>
            <a:br>
              <a:rPr lang="en-US" dirty="0"/>
            </a:br>
            <a:r>
              <a:rPr lang="en-US" dirty="0"/>
              <a:t>Months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8C6DD4A-49FE-4C4E-91F8-AE5D412BD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77200" cy="3603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BA687E2-7458-4C34-99DB-341C514B5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429000"/>
            <a:ext cx="6044381" cy="337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7C46AA-3FC3-4A66-BF45-B427920A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type - Kwasi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38DC21-6B66-4DC6-AC98-2BAC2D3F2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r>
              <a:rPr lang="en-US" sz="1400" dirty="0"/>
              <a:t>Questions</a:t>
            </a:r>
          </a:p>
          <a:p>
            <a:pPr lvl="1"/>
            <a:r>
              <a:rPr lang="en-US" sz="1400" dirty="0"/>
              <a:t>Which member type has the highest level of usage on the average per year?</a:t>
            </a:r>
          </a:p>
          <a:p>
            <a:pPr lvl="1"/>
            <a:r>
              <a:rPr lang="en-US" sz="1400" dirty="0"/>
              <a:t>Which member type dominates the biker population of capital bike share	</a:t>
            </a:r>
          </a:p>
          <a:p>
            <a:r>
              <a:rPr lang="en-US" sz="1400" dirty="0"/>
              <a:t>Data source: Capital Bike Share data from 2010 – 2018</a:t>
            </a:r>
          </a:p>
          <a:p>
            <a:pPr lvl="1"/>
            <a:r>
              <a:rPr lang="en-US" sz="1400" dirty="0"/>
              <a:t>Random Sample Size: 40000 per year except 2018, which had a sample size of 30000 records</a:t>
            </a:r>
          </a:p>
          <a:p>
            <a:r>
              <a:rPr lang="en-US" sz="1400" dirty="0"/>
              <a:t>Analysis</a:t>
            </a:r>
          </a:p>
          <a:p>
            <a:pPr lvl="1"/>
            <a:r>
              <a:rPr lang="en-US" sz="1400" dirty="0"/>
              <a:t>Performed a nested </a:t>
            </a:r>
            <a:r>
              <a:rPr lang="en-US" sz="1400" dirty="0" err="1"/>
              <a:t>groupby</a:t>
            </a:r>
            <a:r>
              <a:rPr lang="en-US" sz="1400" dirty="0"/>
              <a:t>: [Year, Member type] and summarized the data by finding the mean duration for the first question.</a:t>
            </a:r>
          </a:p>
          <a:p>
            <a:pPr lvl="1"/>
            <a:r>
              <a:rPr lang="en-US" sz="1400" dirty="0"/>
              <a:t>Performed a nested </a:t>
            </a:r>
            <a:r>
              <a:rPr lang="en-US" sz="1400" dirty="0" err="1"/>
              <a:t>groupby</a:t>
            </a:r>
            <a:r>
              <a:rPr lang="en-US" sz="1400" dirty="0"/>
              <a:t>: [Year, Member type] and summarized the data by counting the duration variable.</a:t>
            </a:r>
          </a:p>
          <a:p>
            <a:pPr lvl="1"/>
            <a:r>
              <a:rPr lang="en-US" sz="1400" dirty="0"/>
              <a:t>Drew a line graph for both</a:t>
            </a:r>
          </a:p>
          <a:p>
            <a:pPr lvl="1"/>
            <a:r>
              <a:rPr lang="en-US" sz="1400" dirty="0"/>
              <a:t>Related code snippets:</a:t>
            </a:r>
          </a:p>
          <a:p>
            <a:pPr lvl="1"/>
            <a:r>
              <a:rPr lang="en-US" sz="1400" dirty="0"/>
              <a:t>Q 1</a:t>
            </a:r>
          </a:p>
          <a:p>
            <a:pPr lvl="2"/>
            <a:r>
              <a:rPr lang="en-US" sz="1400" dirty="0"/>
              <a:t>newgroup = </a:t>
            </a:r>
            <a:r>
              <a:rPr lang="en-US" sz="1400" dirty="0" err="1"/>
              <a:t>bike_file_one_df.groupby</a:t>
            </a:r>
            <a:r>
              <a:rPr lang="en-US" sz="1400" dirty="0"/>
              <a:t>(['Year', 'Member type']).mean()['Duration'].unstack().plot()</a:t>
            </a:r>
          </a:p>
          <a:p>
            <a:pPr lvl="2"/>
            <a:r>
              <a:rPr lang="en-US" sz="1400" dirty="0" err="1"/>
              <a:t>newgroup.set_ylabel</a:t>
            </a:r>
            <a:r>
              <a:rPr lang="en-US" sz="1400" dirty="0"/>
              <a:t>("Mean Usage Per Second")</a:t>
            </a:r>
          </a:p>
          <a:p>
            <a:pPr lvl="2"/>
            <a:r>
              <a:rPr lang="en-US" sz="1400" dirty="0" err="1"/>
              <a:t>newgroup.set_xlabel</a:t>
            </a:r>
            <a:r>
              <a:rPr lang="en-US" sz="1400" dirty="0"/>
              <a:t>("Year")</a:t>
            </a:r>
          </a:p>
          <a:p>
            <a:pPr lvl="2"/>
            <a:r>
              <a:rPr lang="en-US" sz="1400" dirty="0" err="1"/>
              <a:t>plt.savefig</a:t>
            </a:r>
            <a:r>
              <a:rPr lang="en-US" sz="1400" dirty="0"/>
              <a:t>("Pie_Fig_19.png")</a:t>
            </a:r>
          </a:p>
          <a:p>
            <a:pPr lvl="2"/>
            <a:r>
              <a:rPr lang="en-US" sz="1400" dirty="0" err="1"/>
              <a:t>plt.show</a:t>
            </a:r>
            <a:r>
              <a:rPr lang="en-US" sz="1400" dirty="0"/>
              <a:t>()</a:t>
            </a:r>
          </a:p>
          <a:p>
            <a:pPr lvl="1"/>
            <a:r>
              <a:rPr lang="en-US" sz="1400" dirty="0"/>
              <a:t>Q2</a:t>
            </a:r>
          </a:p>
          <a:p>
            <a:pPr lvl="2"/>
            <a:r>
              <a:rPr lang="en-US" sz="1400" dirty="0"/>
              <a:t>newgroup = </a:t>
            </a:r>
            <a:r>
              <a:rPr lang="en-US" sz="1400" dirty="0" err="1"/>
              <a:t>bike_file_one_df.groupby</a:t>
            </a:r>
            <a:r>
              <a:rPr lang="en-US" sz="1400" dirty="0"/>
              <a:t>(['Year', 'Member type']).count()['Duration'].unstack().plot()</a:t>
            </a:r>
          </a:p>
          <a:p>
            <a:pPr lvl="2"/>
            <a:r>
              <a:rPr lang="en-US" sz="1400" dirty="0" err="1"/>
              <a:t>newgroup.set_ylabel</a:t>
            </a:r>
            <a:r>
              <a:rPr lang="en-US" sz="1400" dirty="0"/>
              <a:t>("Count of Member Type")</a:t>
            </a:r>
          </a:p>
          <a:p>
            <a:pPr lvl="2"/>
            <a:r>
              <a:rPr lang="en-US" sz="1400" dirty="0" err="1"/>
              <a:t>newgroup.set_xlabel</a:t>
            </a:r>
            <a:r>
              <a:rPr lang="en-US" sz="1400" dirty="0"/>
              <a:t>("Year")</a:t>
            </a:r>
          </a:p>
          <a:p>
            <a:pPr lvl="2"/>
            <a:r>
              <a:rPr lang="en-US" sz="1400" dirty="0" err="1"/>
              <a:t>plt.savefig</a:t>
            </a:r>
            <a:r>
              <a:rPr lang="en-US" sz="1400" dirty="0"/>
              <a:t>("Pie_Fig_20.png")</a:t>
            </a:r>
          </a:p>
          <a:p>
            <a:pPr lvl="2"/>
            <a:r>
              <a:rPr lang="en-US" sz="1400" dirty="0" err="1"/>
              <a:t>plt.show</a:t>
            </a:r>
            <a:r>
              <a:rPr lang="en-US" sz="1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739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320</TotalTime>
  <Words>727</Words>
  <Application>Microsoft Office PowerPoint</Application>
  <PresentationFormat>Widescreen</PresentationFormat>
  <Paragraphs>153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Black</vt:lpstr>
      <vt:lpstr>Century Schoolbook</vt:lpstr>
      <vt:lpstr>Wingdings</vt:lpstr>
      <vt:lpstr>Wood Type</vt:lpstr>
      <vt:lpstr>Capital Bikeshare</vt:lpstr>
      <vt:lpstr>Capital Bikeshare over the Years</vt:lpstr>
      <vt:lpstr>Datasets – merging/joins/concat</vt:lpstr>
      <vt:lpstr>Peaks and Usage</vt:lpstr>
      <vt:lpstr>Terminals Visited Heatmap</vt:lpstr>
      <vt:lpstr>PowerPoint Presentation</vt:lpstr>
      <vt:lpstr>Over the Years</vt:lpstr>
      <vt:lpstr>Time and  Months</vt:lpstr>
      <vt:lpstr>Member type - Kwasi</vt:lpstr>
      <vt:lpstr>Member Type - Kwasi ‘Findings and Conclusion’</vt:lpstr>
      <vt:lpstr>Sarah</vt:lpstr>
      <vt:lpstr>PowerPoint Presentation</vt:lpstr>
      <vt:lpstr>Dock stations - Caylon</vt:lpstr>
      <vt:lpstr>Example Code pt.1</vt:lpstr>
      <vt:lpstr>Example Code pt.2</vt:lpstr>
      <vt:lpstr>Example Code pt.3</vt:lpstr>
      <vt:lpstr>Example Code pt.4</vt:lpstr>
      <vt:lpstr>Dock Progression</vt:lpstr>
      <vt:lpstr>Finished Product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Capital Bike Share</dc:title>
  <dc:creator>Mindy Wiley</dc:creator>
  <cp:lastModifiedBy>Mindy Wiley</cp:lastModifiedBy>
  <cp:revision>51</cp:revision>
  <dcterms:created xsi:type="dcterms:W3CDTF">2018-10-11T00:09:07Z</dcterms:created>
  <dcterms:modified xsi:type="dcterms:W3CDTF">2018-10-13T14:10:27Z</dcterms:modified>
</cp:coreProperties>
</file>